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5" r:id="rId3"/>
    <p:sldId id="259" r:id="rId4"/>
    <p:sldId id="266" r:id="rId5"/>
    <p:sldId id="267" r:id="rId6"/>
    <p:sldId id="268"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104" d="100"/>
          <a:sy n="104" d="100"/>
        </p:scale>
        <p:origin x="9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McHugh" userId="e345440f-c68a-4711-8eec-231391f40641" providerId="ADAL" clId="{4C7BD542-54A6-4FD0-B796-78EFCF41FFDB}"/>
    <pc:docChg chg="modSld">
      <pc:chgData name="Clare McHugh" userId="e345440f-c68a-4711-8eec-231391f40641" providerId="ADAL" clId="{4C7BD542-54A6-4FD0-B796-78EFCF41FFDB}" dt="2023-10-24T04:13:55.275" v="9" actId="115"/>
      <pc:docMkLst>
        <pc:docMk/>
      </pc:docMkLst>
      <pc:sldChg chg="modSp mod">
        <pc:chgData name="Clare McHugh" userId="e345440f-c68a-4711-8eec-231391f40641" providerId="ADAL" clId="{4C7BD542-54A6-4FD0-B796-78EFCF41FFDB}" dt="2023-10-24T04:12:08.990" v="0" actId="115"/>
        <pc:sldMkLst>
          <pc:docMk/>
          <pc:sldMk cId="594845240" sldId="259"/>
        </pc:sldMkLst>
        <pc:spChg chg="mod">
          <ac:chgData name="Clare McHugh" userId="e345440f-c68a-4711-8eec-231391f40641" providerId="ADAL" clId="{4C7BD542-54A6-4FD0-B796-78EFCF41FFDB}" dt="2023-10-24T04:12:08.990" v="0" actId="115"/>
          <ac:spMkLst>
            <pc:docMk/>
            <pc:sldMk cId="594845240" sldId="259"/>
            <ac:spMk id="3" creationId="{2E913B14-4663-1B79-A8CF-C738D0010B7E}"/>
          </ac:spMkLst>
        </pc:spChg>
      </pc:sldChg>
      <pc:sldChg chg="modSp mod">
        <pc:chgData name="Clare McHugh" userId="e345440f-c68a-4711-8eec-231391f40641" providerId="ADAL" clId="{4C7BD542-54A6-4FD0-B796-78EFCF41FFDB}" dt="2023-10-24T04:12:15.954" v="1" actId="115"/>
        <pc:sldMkLst>
          <pc:docMk/>
          <pc:sldMk cId="4271175809" sldId="265"/>
        </pc:sldMkLst>
        <pc:spChg chg="mod">
          <ac:chgData name="Clare McHugh" userId="e345440f-c68a-4711-8eec-231391f40641" providerId="ADAL" clId="{4C7BD542-54A6-4FD0-B796-78EFCF41FFDB}" dt="2023-10-24T04:12:15.954" v="1" actId="115"/>
          <ac:spMkLst>
            <pc:docMk/>
            <pc:sldMk cId="4271175809" sldId="265"/>
            <ac:spMk id="2" creationId="{A9B509A5-B06A-75CD-D1E1-B4569AC044E3}"/>
          </ac:spMkLst>
        </pc:spChg>
      </pc:sldChg>
      <pc:sldChg chg="modSp mod">
        <pc:chgData name="Clare McHugh" userId="e345440f-c68a-4711-8eec-231391f40641" providerId="ADAL" clId="{4C7BD542-54A6-4FD0-B796-78EFCF41FFDB}" dt="2023-10-24T04:12:58.463" v="5" actId="207"/>
        <pc:sldMkLst>
          <pc:docMk/>
          <pc:sldMk cId="997188164" sldId="266"/>
        </pc:sldMkLst>
        <pc:spChg chg="mod">
          <ac:chgData name="Clare McHugh" userId="e345440f-c68a-4711-8eec-231391f40641" providerId="ADAL" clId="{4C7BD542-54A6-4FD0-B796-78EFCF41FFDB}" dt="2023-10-24T04:12:39.598" v="3" actId="115"/>
          <ac:spMkLst>
            <pc:docMk/>
            <pc:sldMk cId="997188164" sldId="266"/>
            <ac:spMk id="2" creationId="{1D6836BC-435C-A02B-AC68-5146B8D8D5F3}"/>
          </ac:spMkLst>
        </pc:spChg>
        <pc:spChg chg="mod">
          <ac:chgData name="Clare McHugh" userId="e345440f-c68a-4711-8eec-231391f40641" providerId="ADAL" clId="{4C7BD542-54A6-4FD0-B796-78EFCF41FFDB}" dt="2023-10-24T04:12:44.915" v="4" actId="1076"/>
          <ac:spMkLst>
            <pc:docMk/>
            <pc:sldMk cId="997188164" sldId="266"/>
            <ac:spMk id="6" creationId="{15031B08-8A3F-30E4-DB3A-5DC20F852216}"/>
          </ac:spMkLst>
        </pc:spChg>
        <pc:spChg chg="mod">
          <ac:chgData name="Clare McHugh" userId="e345440f-c68a-4711-8eec-231391f40641" providerId="ADAL" clId="{4C7BD542-54A6-4FD0-B796-78EFCF41FFDB}" dt="2023-10-24T04:12:58.463" v="5" actId="207"/>
          <ac:spMkLst>
            <pc:docMk/>
            <pc:sldMk cId="997188164" sldId="266"/>
            <ac:spMk id="8" creationId="{CFF3FEA8-1472-AA0A-452D-D2C7B488AC8E}"/>
          </ac:spMkLst>
        </pc:spChg>
      </pc:sldChg>
      <pc:sldChg chg="modSp mod">
        <pc:chgData name="Clare McHugh" userId="e345440f-c68a-4711-8eec-231391f40641" providerId="ADAL" clId="{4C7BD542-54A6-4FD0-B796-78EFCF41FFDB}" dt="2023-10-24T04:13:13.181" v="6" actId="115"/>
        <pc:sldMkLst>
          <pc:docMk/>
          <pc:sldMk cId="3242898328" sldId="267"/>
        </pc:sldMkLst>
        <pc:spChg chg="mod">
          <ac:chgData name="Clare McHugh" userId="e345440f-c68a-4711-8eec-231391f40641" providerId="ADAL" clId="{4C7BD542-54A6-4FD0-B796-78EFCF41FFDB}" dt="2023-10-24T04:13:13.181" v="6" actId="115"/>
          <ac:spMkLst>
            <pc:docMk/>
            <pc:sldMk cId="3242898328" sldId="267"/>
            <ac:spMk id="9" creationId="{B3DCBB31-F13A-8A34-D63E-E5C85F80C568}"/>
          </ac:spMkLst>
        </pc:spChg>
      </pc:sldChg>
      <pc:sldChg chg="modSp mod">
        <pc:chgData name="Clare McHugh" userId="e345440f-c68a-4711-8eec-231391f40641" providerId="ADAL" clId="{4C7BD542-54A6-4FD0-B796-78EFCF41FFDB}" dt="2023-10-24T04:13:25.736" v="7" actId="115"/>
        <pc:sldMkLst>
          <pc:docMk/>
          <pc:sldMk cId="3275451379" sldId="268"/>
        </pc:sldMkLst>
        <pc:spChg chg="mod">
          <ac:chgData name="Clare McHugh" userId="e345440f-c68a-4711-8eec-231391f40641" providerId="ADAL" clId="{4C7BD542-54A6-4FD0-B796-78EFCF41FFDB}" dt="2023-10-24T04:13:25.736" v="7" actId="115"/>
          <ac:spMkLst>
            <pc:docMk/>
            <pc:sldMk cId="3275451379" sldId="268"/>
            <ac:spMk id="2" creationId="{5485257E-B436-C846-C7CE-E0BDBFF1C1C6}"/>
          </ac:spMkLst>
        </pc:spChg>
      </pc:sldChg>
      <pc:sldChg chg="modSp mod">
        <pc:chgData name="Clare McHugh" userId="e345440f-c68a-4711-8eec-231391f40641" providerId="ADAL" clId="{4C7BD542-54A6-4FD0-B796-78EFCF41FFDB}" dt="2023-10-24T04:13:55.275" v="9" actId="115"/>
        <pc:sldMkLst>
          <pc:docMk/>
          <pc:sldMk cId="3376976157" sldId="269"/>
        </pc:sldMkLst>
        <pc:spChg chg="mod">
          <ac:chgData name="Clare McHugh" userId="e345440f-c68a-4711-8eec-231391f40641" providerId="ADAL" clId="{4C7BD542-54A6-4FD0-B796-78EFCF41FFDB}" dt="2023-10-24T04:13:48.956" v="8" actId="207"/>
          <ac:spMkLst>
            <pc:docMk/>
            <pc:sldMk cId="3376976157" sldId="269"/>
            <ac:spMk id="8" creationId="{CFF3FEA8-1472-AA0A-452D-D2C7B488AC8E}"/>
          </ac:spMkLst>
        </pc:spChg>
        <pc:spChg chg="mod">
          <ac:chgData name="Clare McHugh" userId="e345440f-c68a-4711-8eec-231391f40641" providerId="ADAL" clId="{4C7BD542-54A6-4FD0-B796-78EFCF41FFDB}" dt="2023-10-24T04:13:55.275" v="9" actId="115"/>
          <ac:spMkLst>
            <pc:docMk/>
            <pc:sldMk cId="3376976157" sldId="269"/>
            <ac:spMk id="9" creationId="{1D89366F-ADBE-EBB4-2271-2C6A80079B18}"/>
          </ac:spMkLst>
        </pc:spChg>
      </pc:sldChg>
    </pc:docChg>
  </pc:docChgLst>
  <pc:docChgLst>
    <pc:chgData name="Clare McHugh" userId="e345440f-c68a-4711-8eec-231391f40641" providerId="ADAL" clId="{4E45112C-54EC-43BC-83F3-6B26718E3F76}"/>
    <pc:docChg chg="undo custSel modSld">
      <pc:chgData name="Clare McHugh" userId="e345440f-c68a-4711-8eec-231391f40641" providerId="ADAL" clId="{4E45112C-54EC-43BC-83F3-6B26718E3F76}" dt="2023-10-23T02:38:47.822" v="287" actId="1076"/>
      <pc:docMkLst>
        <pc:docMk/>
      </pc:docMkLst>
      <pc:sldChg chg="modSp mod">
        <pc:chgData name="Clare McHugh" userId="e345440f-c68a-4711-8eec-231391f40641" providerId="ADAL" clId="{4E45112C-54EC-43BC-83F3-6B26718E3F76}" dt="2023-10-23T02:38:47.822" v="287" actId="1076"/>
        <pc:sldMkLst>
          <pc:docMk/>
          <pc:sldMk cId="647100003" sldId="262"/>
        </pc:sldMkLst>
        <pc:spChg chg="mod">
          <ac:chgData name="Clare McHugh" userId="e345440f-c68a-4711-8eec-231391f40641" providerId="ADAL" clId="{4E45112C-54EC-43BC-83F3-6B26718E3F76}" dt="2023-10-22T23:10:43.127" v="286" actId="404"/>
          <ac:spMkLst>
            <pc:docMk/>
            <pc:sldMk cId="647100003" sldId="262"/>
            <ac:spMk id="2" creationId="{3017D184-A449-373E-B0D6-0E89946C07CB}"/>
          </ac:spMkLst>
        </pc:spChg>
        <pc:picChg chg="mod">
          <ac:chgData name="Clare McHugh" userId="e345440f-c68a-4711-8eec-231391f40641" providerId="ADAL" clId="{4E45112C-54EC-43BC-83F3-6B26718E3F76}" dt="2023-10-23T02:38:47.822" v="287" actId="1076"/>
          <ac:picMkLst>
            <pc:docMk/>
            <pc:sldMk cId="647100003" sldId="262"/>
            <ac:picMk id="8" creationId="{AD409505-2BDC-53A7-C640-16244150BF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407-38CB-AD45-B420-E8706F23CE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2267E1-C30F-DA7B-FE8E-2CF3E437A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7A42133-5BEA-D99A-D1C1-7CB68D19A972}"/>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6EC69151-48B1-3A47-D213-0A34C764E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FDE77-8638-CC0A-06D5-7826A874A892}"/>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96207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46C8-D398-5C19-2A43-A47D665AC2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563206-519E-49FB-1AF4-F0BE2D9487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04B734-E83E-87A8-7C92-5094086244B0}"/>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9B9B8A7B-52F1-7270-6DAB-466F0154A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8BADB-69F9-35A4-0868-9ED9AEFB1F65}"/>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339155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609D5-4898-DD1B-BC1F-9B67AA4608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7E4A6C-8EDF-4653-7076-6316C2E320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8D2893-F593-E557-77E4-716F393FE5F4}"/>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DE66F252-62FA-BDBB-733D-1F8C59716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285E8-7B58-309C-38A5-8E6FCEFEEE92}"/>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27221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CBB7-BD5A-0068-4423-21238FEAB4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AF0F1E-634F-A61B-2453-C8DA948D4F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D48799-570E-BB4D-26EF-4F91E2C715E5}"/>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5717BA82-F4E2-F223-DBC0-9B0E4A55C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BA5F4-6098-732D-E4F3-2391956E1D2B}"/>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174244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BEF8-4125-41A2-028E-4ECB3E9AD7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0A6DF7-421E-2E42-5045-64CFECBCD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8ECCE4-C32D-F1A2-B9D6-46FEA4991A71}"/>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189327F4-24D1-55BA-975E-4592C64AF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D4518-2294-86C2-E993-1E4F1CE2243B}"/>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361968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B611-A253-E1FD-A046-522645B399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A83F1EB-FA48-0A92-9019-CB8CC42F7F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28700F-2B06-2963-6DBC-55CAF8498C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A4AB4D-E49E-12E4-4188-5F6B83157381}"/>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6" name="Footer Placeholder 5">
            <a:extLst>
              <a:ext uri="{FF2B5EF4-FFF2-40B4-BE49-F238E27FC236}">
                <a16:creationId xmlns:a16="http://schemas.microsoft.com/office/drawing/2014/main" id="{505F9339-2417-4A05-65A1-415B93C7B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6CFA5-4377-FF5C-5BCB-1225F059D1BB}"/>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201686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8392-43D6-FA17-4CB0-37E12072C26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302880-8E7D-3774-2568-6BBFB1AF9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4FEE9E-35DA-FF8F-9416-42FE749AED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1FA679F-B4B4-E79E-C6BB-9A0FB5D0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A1CFB7-BC49-E7E9-BE97-15B46BE25D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3A6280-6542-E7C9-7BD0-9151A75BAE45}"/>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8" name="Footer Placeholder 7">
            <a:extLst>
              <a:ext uri="{FF2B5EF4-FFF2-40B4-BE49-F238E27FC236}">
                <a16:creationId xmlns:a16="http://schemas.microsoft.com/office/drawing/2014/main" id="{EB820645-E447-F6B3-CB61-56EBD5D52C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0A8A92-75BE-76B0-8533-AE32F997A148}"/>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314964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EF73-9EA9-F78D-1AFD-6C488D4DCC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B8FFFE-CD35-CA52-B3D0-3BADE932BB68}"/>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4" name="Footer Placeholder 3">
            <a:extLst>
              <a:ext uri="{FF2B5EF4-FFF2-40B4-BE49-F238E27FC236}">
                <a16:creationId xmlns:a16="http://schemas.microsoft.com/office/drawing/2014/main" id="{33A3EA79-1813-CE15-B3A5-8855EFFAE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FA7993-BD08-9502-CCA6-D944C6360BDD}"/>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110601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DF965-2EE9-C3AE-628D-9B81E7E228AB}"/>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3" name="Footer Placeholder 2">
            <a:extLst>
              <a:ext uri="{FF2B5EF4-FFF2-40B4-BE49-F238E27FC236}">
                <a16:creationId xmlns:a16="http://schemas.microsoft.com/office/drawing/2014/main" id="{DDDF483B-DC1F-D500-076B-486E90F986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54765-A189-9AF7-6CE6-394CE3F4A645}"/>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12512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F73-F31B-B637-499D-F32E977AEC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8BC6618-4D6F-4555-3A6E-C9134AD73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8AC6EFE-6F8D-D156-CD59-B2D90010F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B75D8E-8A5C-65CB-0ABC-C0B854125223}"/>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6" name="Footer Placeholder 5">
            <a:extLst>
              <a:ext uri="{FF2B5EF4-FFF2-40B4-BE49-F238E27FC236}">
                <a16:creationId xmlns:a16="http://schemas.microsoft.com/office/drawing/2014/main" id="{17446887-566D-606D-69CF-881618272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16CEC-3CB6-49DB-2AAA-CEA82CAB3346}"/>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227607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DAA8-AB2C-109C-1FD9-275D114127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EC7513-F9BB-A30E-8A70-624FFCFF5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5D9573-CB77-DD90-21DC-B5119C434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E5003B-CF27-5DD1-98CD-4500254C492E}"/>
              </a:ext>
            </a:extLst>
          </p:cNvPr>
          <p:cNvSpPr>
            <a:spLocks noGrp="1"/>
          </p:cNvSpPr>
          <p:nvPr>
            <p:ph type="dt" sz="half" idx="10"/>
          </p:nvPr>
        </p:nvSpPr>
        <p:spPr/>
        <p:txBody>
          <a:bodyPr/>
          <a:lstStyle/>
          <a:p>
            <a:fld id="{591C447F-4B4E-4D46-ACC9-F6439DF3FA35}" type="datetimeFigureOut">
              <a:rPr lang="en-US" smtClean="0"/>
              <a:t>10/24/2023</a:t>
            </a:fld>
            <a:endParaRPr lang="en-US"/>
          </a:p>
        </p:txBody>
      </p:sp>
      <p:sp>
        <p:nvSpPr>
          <p:cNvPr id="6" name="Footer Placeholder 5">
            <a:extLst>
              <a:ext uri="{FF2B5EF4-FFF2-40B4-BE49-F238E27FC236}">
                <a16:creationId xmlns:a16="http://schemas.microsoft.com/office/drawing/2014/main" id="{B1DBD30B-66F6-E318-83E0-A0C0B9B5F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892D0-3AE8-8305-6D35-C30038E2C929}"/>
              </a:ext>
            </a:extLst>
          </p:cNvPr>
          <p:cNvSpPr>
            <a:spLocks noGrp="1"/>
          </p:cNvSpPr>
          <p:nvPr>
            <p:ph type="sldNum" sz="quarter" idx="12"/>
          </p:nvPr>
        </p:nvSpPr>
        <p:spPr/>
        <p:txBody>
          <a:bodyPr/>
          <a:lstStyle/>
          <a:p>
            <a:fld id="{D2ECED6C-9D59-7B41-852F-770E3EB106E9}" type="slidenum">
              <a:rPr lang="en-US" smtClean="0"/>
              <a:t>‹#›</a:t>
            </a:fld>
            <a:endParaRPr lang="en-US"/>
          </a:p>
        </p:txBody>
      </p:sp>
    </p:spTree>
    <p:extLst>
      <p:ext uri="{BB962C8B-B14F-4D97-AF65-F5344CB8AC3E}">
        <p14:creationId xmlns:p14="http://schemas.microsoft.com/office/powerpoint/2010/main" val="25217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F1446-6208-0A7D-B637-141F988F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993D3D-4DB6-E35D-F7F0-960D03C0F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2E83B4-E0A0-9C5C-CD1E-3DEB6A0ABB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C447F-4B4E-4D46-ACC9-F6439DF3FA35}" type="datetimeFigureOut">
              <a:rPr lang="en-US" smtClean="0"/>
              <a:t>10/24/2023</a:t>
            </a:fld>
            <a:endParaRPr lang="en-US"/>
          </a:p>
        </p:txBody>
      </p:sp>
      <p:sp>
        <p:nvSpPr>
          <p:cNvPr id="5" name="Footer Placeholder 4">
            <a:extLst>
              <a:ext uri="{FF2B5EF4-FFF2-40B4-BE49-F238E27FC236}">
                <a16:creationId xmlns:a16="http://schemas.microsoft.com/office/drawing/2014/main" id="{7B361D2D-60B7-2472-1B1B-AF6C0DD81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8E3E2-D2EF-5F9F-627C-BE75A7870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CED6C-9D59-7B41-852F-770E3EB106E9}" type="slidenum">
              <a:rPr lang="en-US" smtClean="0"/>
              <a:t>‹#›</a:t>
            </a:fld>
            <a:endParaRPr lang="en-US"/>
          </a:p>
        </p:txBody>
      </p:sp>
      <p:sp>
        <p:nvSpPr>
          <p:cNvPr id="9" name="TextBox 8">
            <a:extLst>
              <a:ext uri="{FF2B5EF4-FFF2-40B4-BE49-F238E27FC236}">
                <a16:creationId xmlns:a16="http://schemas.microsoft.com/office/drawing/2014/main" id="{5CF7F9CC-7BF0-5E55-A394-D36472BB0A8B}"/>
              </a:ext>
            </a:extLst>
          </p:cNvPr>
          <p:cNvSpPr txBox="1"/>
          <p:nvPr userDrawn="1">
            <p:extLst>
              <p:ext uri="{1162E1C5-73C7-4A58-AE30-91384D911F3F}">
                <p184:classification xmlns:p184="http://schemas.microsoft.com/office/powerpoint/2018/4/main" val="hdr"/>
              </p:ext>
            </p:extLst>
          </p:nvPr>
        </p:nvSpPr>
        <p:spPr>
          <a:xfrm>
            <a:off x="5865813" y="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1D44C739-F063-E5C6-9F14-2D906CD56C4E}"/>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93372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circular pattern&#10;&#10;Description automatically generated">
            <a:extLst>
              <a:ext uri="{FF2B5EF4-FFF2-40B4-BE49-F238E27FC236}">
                <a16:creationId xmlns:a16="http://schemas.microsoft.com/office/drawing/2014/main" id="{AD409505-2BDC-53A7-C640-16244150BF8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17D184-A449-373E-B0D6-0E89946C07CB}"/>
              </a:ext>
            </a:extLst>
          </p:cNvPr>
          <p:cNvSpPr>
            <a:spLocks noGrp="1"/>
          </p:cNvSpPr>
          <p:nvPr>
            <p:ph type="title"/>
          </p:nvPr>
        </p:nvSpPr>
        <p:spPr>
          <a:xfrm>
            <a:off x="927302" y="1265648"/>
            <a:ext cx="9265356" cy="3804357"/>
          </a:xfrm>
        </p:spPr>
        <p:txBody>
          <a:bodyPr>
            <a:normAutofit/>
          </a:bodyPr>
          <a:lstStyle/>
          <a:p>
            <a:r>
              <a:rPr lang="en-US" sz="6000" b="1" dirty="0">
                <a:solidFill>
                  <a:schemeClr val="accent2"/>
                </a:solidFill>
                <a:latin typeface="Fira Sans" panose="020B0503050000020004" pitchFamily="34" charset="0"/>
              </a:rPr>
              <a:t>Getting to know NSW Aboriginal Languages</a:t>
            </a:r>
            <a:br>
              <a:rPr lang="en-US" b="1" dirty="0">
                <a:solidFill>
                  <a:schemeClr val="accent2"/>
                </a:solidFill>
                <a:latin typeface="Fira Sans" panose="020B0503050000020004" pitchFamily="34" charset="0"/>
              </a:rPr>
            </a:br>
            <a:br>
              <a:rPr lang="en-US" dirty="0">
                <a:solidFill>
                  <a:schemeClr val="bg1"/>
                </a:solidFill>
                <a:latin typeface="Fira Sans" panose="020B0503050000020004" pitchFamily="34" charset="0"/>
              </a:rPr>
            </a:br>
            <a:br>
              <a:rPr lang="en-US" dirty="0">
                <a:solidFill>
                  <a:schemeClr val="bg1"/>
                </a:solidFill>
                <a:latin typeface="Fira Sans" panose="020B0503050000020004" pitchFamily="34" charset="0"/>
              </a:rPr>
            </a:br>
            <a:r>
              <a:rPr lang="en-US" b="1" i="1" dirty="0">
                <a:solidFill>
                  <a:schemeClr val="accent4"/>
                </a:solidFill>
                <a:latin typeface="Fira Sans" panose="020B0503050000020004" pitchFamily="34" charset="0"/>
              </a:rPr>
              <a:t>Languages Alive, Culture Thrives</a:t>
            </a:r>
          </a:p>
        </p:txBody>
      </p:sp>
      <p:pic>
        <p:nvPicPr>
          <p:cNvPr id="19" name="Picture 18" descr="A close-up of a logo&#10;&#10;Description automatically generated">
            <a:extLst>
              <a:ext uri="{FF2B5EF4-FFF2-40B4-BE49-F238E27FC236}">
                <a16:creationId xmlns:a16="http://schemas.microsoft.com/office/drawing/2014/main" id="{0998CC79-7D2D-B138-AB07-DF148BCA14C4}"/>
              </a:ext>
            </a:extLst>
          </p:cNvPr>
          <p:cNvPicPr>
            <a:picLocks noChangeAspect="1"/>
          </p:cNvPicPr>
          <p:nvPr/>
        </p:nvPicPr>
        <p:blipFill>
          <a:blip r:embed="rId3"/>
          <a:stretch>
            <a:fillRect/>
          </a:stretch>
        </p:blipFill>
        <p:spPr>
          <a:xfrm>
            <a:off x="351437" y="5687125"/>
            <a:ext cx="2269490" cy="909702"/>
          </a:xfrm>
          <a:prstGeom prst="rect">
            <a:avLst/>
          </a:prstGeom>
        </p:spPr>
      </p:pic>
    </p:spTree>
    <p:extLst>
      <p:ext uri="{BB962C8B-B14F-4D97-AF65-F5344CB8AC3E}">
        <p14:creationId xmlns:p14="http://schemas.microsoft.com/office/powerpoint/2010/main" val="64710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61576" y="-34637"/>
            <a:ext cx="12315152" cy="6927273"/>
          </a:xfrm>
          <a:prstGeom prst="rect">
            <a:avLst/>
          </a:prstGeom>
        </p:spPr>
      </p:pic>
      <p:sp>
        <p:nvSpPr>
          <p:cNvPr id="6" name="Freeform 7">
            <a:extLst>
              <a:ext uri="{FF2B5EF4-FFF2-40B4-BE49-F238E27FC236}">
                <a16:creationId xmlns:a16="http://schemas.microsoft.com/office/drawing/2014/main" id="{15031B08-8A3F-30E4-DB3A-5DC20F852216}"/>
              </a:ext>
            </a:extLst>
          </p:cNvPr>
          <p:cNvSpPr/>
          <p:nvPr/>
        </p:nvSpPr>
        <p:spPr>
          <a:xfrm>
            <a:off x="238965" y="496891"/>
            <a:ext cx="11296868" cy="2472087"/>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727969" y="985421"/>
            <a:ext cx="10256120" cy="1541063"/>
          </a:xfrm>
          <a:prstGeom prst="rect">
            <a:avLst/>
          </a:prstGeom>
        </p:spPr>
        <p:txBody>
          <a:bodyPr wrap="square" lIns="0" tIns="0" rIns="0" bIns="0" rtlCol="0" anchor="t">
            <a:spAutoFit/>
          </a:bodyPr>
          <a:lstStyle/>
          <a:p>
            <a:pPr>
              <a:lnSpc>
                <a:spcPts val="4118"/>
              </a:lnSpc>
              <a:spcBef>
                <a:spcPct val="0"/>
              </a:spcBef>
            </a:pPr>
            <a:r>
              <a:rPr lang="en-US" sz="2800" b="1" dirty="0">
                <a:solidFill>
                  <a:srgbClr val="FFFFFF"/>
                </a:solidFill>
                <a:latin typeface="Fira Sans" panose="020B0503050000020004" pitchFamily="34" charset="0"/>
              </a:rPr>
              <a:t>Did you know? </a:t>
            </a:r>
            <a:r>
              <a:rPr lang="en-US" sz="2800" dirty="0">
                <a:solidFill>
                  <a:srgbClr val="FFFFFF"/>
                </a:solidFill>
                <a:latin typeface="Fira Sans" panose="020B0503050000020004" pitchFamily="34" charset="0"/>
              </a:rPr>
              <a:t>In NSW, there are over 35 distinct Aboriginal Languages that are spoken on different Countries from the ocean, along the rivers, over the mountains and on the red dirt.</a:t>
            </a:r>
          </a:p>
        </p:txBody>
      </p:sp>
      <p:sp>
        <p:nvSpPr>
          <p:cNvPr id="2" name="TextBox 1">
            <a:extLst>
              <a:ext uri="{FF2B5EF4-FFF2-40B4-BE49-F238E27FC236}">
                <a16:creationId xmlns:a16="http://schemas.microsoft.com/office/drawing/2014/main" id="{A9B509A5-B06A-75CD-D1E1-B4569AC044E3}"/>
              </a:ext>
            </a:extLst>
          </p:cNvPr>
          <p:cNvSpPr txBox="1"/>
          <p:nvPr/>
        </p:nvSpPr>
        <p:spPr>
          <a:xfrm>
            <a:off x="3138311" y="3429000"/>
            <a:ext cx="8397522" cy="2215991"/>
          </a:xfrm>
          <a:prstGeom prst="rect">
            <a:avLst/>
          </a:prstGeom>
          <a:noFill/>
        </p:spPr>
        <p:txBody>
          <a:bodyPr wrap="square" rtlCol="0">
            <a:spAutoFit/>
          </a:bodyPr>
          <a:lstStyle/>
          <a:p>
            <a:r>
              <a:rPr lang="en-AU" sz="2400" dirty="0">
                <a:solidFill>
                  <a:schemeClr val="bg1"/>
                </a:solidFill>
              </a:rPr>
              <a:t>Aboriginal Languages have been used all over NSW for time immemorial. There are Languages for every part of this state.</a:t>
            </a:r>
          </a:p>
          <a:p>
            <a:endParaRPr lang="en-AU" sz="2400" u="sng" dirty="0">
              <a:solidFill>
                <a:schemeClr val="bg1"/>
              </a:solidFill>
            </a:endParaRPr>
          </a:p>
          <a:p>
            <a:r>
              <a:rPr lang="en-AU" sz="2400" u="sng" dirty="0">
                <a:solidFill>
                  <a:schemeClr val="bg1"/>
                </a:solidFill>
              </a:rPr>
              <a:t>What is the local Language (or Languages – there might be more than one) in your local area? </a:t>
            </a:r>
          </a:p>
          <a:p>
            <a:endParaRPr lang="en-AU" dirty="0">
              <a:solidFill>
                <a:schemeClr val="bg1"/>
              </a:solidFill>
            </a:endParaRPr>
          </a:p>
        </p:txBody>
      </p:sp>
      <p:pic>
        <p:nvPicPr>
          <p:cNvPr id="3" name="Picture 2" descr="A close-up of a logo&#10;&#10;Description automatically generated">
            <a:extLst>
              <a:ext uri="{FF2B5EF4-FFF2-40B4-BE49-F238E27FC236}">
                <a16:creationId xmlns:a16="http://schemas.microsoft.com/office/drawing/2014/main" id="{018B18EA-CCB0-C74D-B32D-41CEC80867B6}"/>
              </a:ext>
            </a:extLst>
          </p:cNvPr>
          <p:cNvPicPr>
            <a:picLocks noChangeAspect="1"/>
          </p:cNvPicPr>
          <p:nvPr/>
        </p:nvPicPr>
        <p:blipFill>
          <a:blip r:embed="rId5"/>
          <a:stretch>
            <a:fillRect/>
          </a:stretch>
        </p:blipFill>
        <p:spPr>
          <a:xfrm>
            <a:off x="351437" y="5687125"/>
            <a:ext cx="2269490" cy="909702"/>
          </a:xfrm>
          <a:prstGeom prst="rect">
            <a:avLst/>
          </a:prstGeom>
        </p:spPr>
      </p:pic>
    </p:spTree>
    <p:extLst>
      <p:ext uri="{BB962C8B-B14F-4D97-AF65-F5344CB8AC3E}">
        <p14:creationId xmlns:p14="http://schemas.microsoft.com/office/powerpoint/2010/main" val="427117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61576" y="-69273"/>
            <a:ext cx="12315152" cy="6927273"/>
          </a:xfrm>
          <a:prstGeom prst="rect">
            <a:avLst/>
          </a:prstGeom>
        </p:spPr>
      </p:pic>
      <p:sp>
        <p:nvSpPr>
          <p:cNvPr id="6" name="Freeform 7">
            <a:extLst>
              <a:ext uri="{FF2B5EF4-FFF2-40B4-BE49-F238E27FC236}">
                <a16:creationId xmlns:a16="http://schemas.microsoft.com/office/drawing/2014/main" id="{15031B08-8A3F-30E4-DB3A-5DC20F852216}"/>
              </a:ext>
            </a:extLst>
          </p:cNvPr>
          <p:cNvSpPr/>
          <p:nvPr/>
        </p:nvSpPr>
        <p:spPr>
          <a:xfrm>
            <a:off x="228691" y="202912"/>
            <a:ext cx="11296868" cy="2400420"/>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932039" y="625794"/>
            <a:ext cx="10327922" cy="1554656"/>
          </a:xfrm>
          <a:prstGeom prst="rect">
            <a:avLst/>
          </a:prstGeom>
        </p:spPr>
        <p:txBody>
          <a:bodyPr wrap="square" lIns="0" tIns="0" rIns="0" bIns="0" rtlCol="0" anchor="t">
            <a:spAutoFit/>
          </a:bodyPr>
          <a:lstStyle/>
          <a:p>
            <a:pPr>
              <a:lnSpc>
                <a:spcPts val="4118"/>
              </a:lnSpc>
              <a:spcBef>
                <a:spcPct val="0"/>
              </a:spcBef>
            </a:pPr>
            <a:r>
              <a:rPr lang="en-US" sz="3200" b="1" dirty="0">
                <a:solidFill>
                  <a:schemeClr val="bg1"/>
                </a:solidFill>
                <a:latin typeface="Fira Sans" panose="020B0503050000020004" pitchFamily="34" charset="0"/>
              </a:rPr>
              <a:t>Did you know? </a:t>
            </a:r>
            <a:r>
              <a:rPr lang="en-US" sz="3200" dirty="0">
                <a:solidFill>
                  <a:schemeClr val="bg1"/>
                </a:solidFill>
                <a:latin typeface="Fira Sans" panose="020B0503050000020004" pitchFamily="34" charset="0"/>
              </a:rPr>
              <a:t>From 1909 to 1969 Government Policies on Aboriginal Education stopped Aboriginal Children from speaking their Languages.</a:t>
            </a:r>
          </a:p>
        </p:txBody>
      </p:sp>
      <p:pic>
        <p:nvPicPr>
          <p:cNvPr id="2" name="Picture 1" descr="A close-up of a logo&#10;&#10;Description automatically generated">
            <a:extLst>
              <a:ext uri="{FF2B5EF4-FFF2-40B4-BE49-F238E27FC236}">
                <a16:creationId xmlns:a16="http://schemas.microsoft.com/office/drawing/2014/main" id="{15464EFA-DFE6-4384-B6E4-06E2586BC16D}"/>
              </a:ext>
            </a:extLst>
          </p:cNvPr>
          <p:cNvPicPr>
            <a:picLocks noChangeAspect="1"/>
          </p:cNvPicPr>
          <p:nvPr/>
        </p:nvPicPr>
        <p:blipFill>
          <a:blip r:embed="rId5"/>
          <a:stretch>
            <a:fillRect/>
          </a:stretch>
        </p:blipFill>
        <p:spPr>
          <a:xfrm>
            <a:off x="351437" y="5687125"/>
            <a:ext cx="2269490" cy="909702"/>
          </a:xfrm>
          <a:prstGeom prst="rect">
            <a:avLst/>
          </a:prstGeom>
        </p:spPr>
      </p:pic>
      <p:sp>
        <p:nvSpPr>
          <p:cNvPr id="3" name="TextBox 2">
            <a:extLst>
              <a:ext uri="{FF2B5EF4-FFF2-40B4-BE49-F238E27FC236}">
                <a16:creationId xmlns:a16="http://schemas.microsoft.com/office/drawing/2014/main" id="{2E913B14-4663-1B79-A8CF-C738D0010B7E}"/>
              </a:ext>
            </a:extLst>
          </p:cNvPr>
          <p:cNvSpPr txBox="1"/>
          <p:nvPr/>
        </p:nvSpPr>
        <p:spPr>
          <a:xfrm>
            <a:off x="3530259" y="2721419"/>
            <a:ext cx="8397522" cy="3785652"/>
          </a:xfrm>
          <a:prstGeom prst="rect">
            <a:avLst/>
          </a:prstGeom>
          <a:noFill/>
        </p:spPr>
        <p:txBody>
          <a:bodyPr wrap="square" rtlCol="0">
            <a:spAutoFit/>
          </a:bodyPr>
          <a:lstStyle/>
          <a:p>
            <a:r>
              <a:rPr lang="en-AU" sz="2400" dirty="0">
                <a:solidFill>
                  <a:schemeClr val="bg1"/>
                </a:solidFill>
              </a:rPr>
              <a:t>Some past Government policies and legislations like the Aborigines Protection Act 1909, didn’t allow Aboriginal children to learn or speak their Languages. </a:t>
            </a:r>
          </a:p>
          <a:p>
            <a:endParaRPr lang="en-AU" sz="2400" dirty="0">
              <a:solidFill>
                <a:schemeClr val="bg1"/>
              </a:solidFill>
            </a:endParaRPr>
          </a:p>
          <a:p>
            <a:r>
              <a:rPr lang="en-AU" sz="2400" dirty="0">
                <a:solidFill>
                  <a:schemeClr val="bg1"/>
                </a:solidFill>
              </a:rPr>
              <a:t>Aboriginal children were taken away from their families, Languages and Culture. These children are now known as the Stolen Generations. </a:t>
            </a:r>
          </a:p>
          <a:p>
            <a:endParaRPr lang="en-AU" sz="2400" dirty="0">
              <a:solidFill>
                <a:schemeClr val="bg1"/>
              </a:solidFill>
            </a:endParaRPr>
          </a:p>
          <a:p>
            <a:r>
              <a:rPr lang="en-AU" sz="2400" u="sng" dirty="0">
                <a:solidFill>
                  <a:schemeClr val="bg1"/>
                </a:solidFill>
              </a:rPr>
              <a:t>How is the Aboriginal Languages Act 2017 different to the old Aborigines Protection Act 1909?</a:t>
            </a:r>
          </a:p>
        </p:txBody>
      </p:sp>
    </p:spTree>
    <p:extLst>
      <p:ext uri="{BB962C8B-B14F-4D97-AF65-F5344CB8AC3E}">
        <p14:creationId xmlns:p14="http://schemas.microsoft.com/office/powerpoint/2010/main" val="59484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61576" y="0"/>
            <a:ext cx="12315152" cy="6927273"/>
          </a:xfrm>
          <a:prstGeom prst="rect">
            <a:avLst/>
          </a:prstGeom>
        </p:spPr>
      </p:pic>
      <p:sp>
        <p:nvSpPr>
          <p:cNvPr id="6" name="Freeform 7">
            <a:extLst>
              <a:ext uri="{FF2B5EF4-FFF2-40B4-BE49-F238E27FC236}">
                <a16:creationId xmlns:a16="http://schemas.microsoft.com/office/drawing/2014/main" id="{15031B08-8A3F-30E4-DB3A-5DC20F852216}"/>
              </a:ext>
            </a:extLst>
          </p:cNvPr>
          <p:cNvSpPr/>
          <p:nvPr/>
        </p:nvSpPr>
        <p:spPr>
          <a:xfrm>
            <a:off x="248201" y="515061"/>
            <a:ext cx="11296868" cy="2328501"/>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820553" y="968624"/>
            <a:ext cx="10327922" cy="1554656"/>
          </a:xfrm>
          <a:prstGeom prst="rect">
            <a:avLst/>
          </a:prstGeom>
        </p:spPr>
        <p:txBody>
          <a:bodyPr wrap="square" lIns="0" tIns="0" rIns="0" bIns="0" rtlCol="0" anchor="t">
            <a:spAutoFit/>
          </a:bodyPr>
          <a:lstStyle/>
          <a:p>
            <a:pPr>
              <a:lnSpc>
                <a:spcPts val="4118"/>
              </a:lnSpc>
              <a:spcBef>
                <a:spcPct val="0"/>
              </a:spcBef>
            </a:pPr>
            <a:r>
              <a:rPr lang="en-US" sz="3200" b="1" dirty="0">
                <a:latin typeface="Fira Sans" panose="020B0503050000020004" pitchFamily="34" charset="0"/>
              </a:rPr>
              <a:t>Did you know? </a:t>
            </a:r>
            <a:r>
              <a:rPr lang="en-US" sz="3200" dirty="0">
                <a:latin typeface="Fira Sans" panose="020B0503050000020004" pitchFamily="34" charset="0"/>
              </a:rPr>
              <a:t>Right now, Aboriginal Languages are being </a:t>
            </a:r>
            <a:r>
              <a:rPr lang="en-US" sz="3200" dirty="0" err="1">
                <a:latin typeface="Fira Sans" panose="020B0503050000020004" pitchFamily="34" charset="0"/>
              </a:rPr>
              <a:t>revitalised</a:t>
            </a:r>
            <a:r>
              <a:rPr lang="en-US" sz="3200" dirty="0">
                <a:latin typeface="Fira Sans" panose="020B0503050000020004" pitchFamily="34" charset="0"/>
              </a:rPr>
              <a:t> and people are starting to speak them again?</a:t>
            </a:r>
          </a:p>
        </p:txBody>
      </p:sp>
      <p:sp>
        <p:nvSpPr>
          <p:cNvPr id="2" name="TextBox 1">
            <a:extLst>
              <a:ext uri="{FF2B5EF4-FFF2-40B4-BE49-F238E27FC236}">
                <a16:creationId xmlns:a16="http://schemas.microsoft.com/office/drawing/2014/main" id="{1D6836BC-435C-A02B-AC68-5146B8D8D5F3}"/>
              </a:ext>
            </a:extLst>
          </p:cNvPr>
          <p:cNvSpPr txBox="1"/>
          <p:nvPr/>
        </p:nvSpPr>
        <p:spPr>
          <a:xfrm>
            <a:off x="3238490" y="3182661"/>
            <a:ext cx="8397522" cy="3693319"/>
          </a:xfrm>
          <a:prstGeom prst="rect">
            <a:avLst/>
          </a:prstGeom>
          <a:noFill/>
        </p:spPr>
        <p:txBody>
          <a:bodyPr wrap="square" lIns="91440" tIns="45720" rIns="91440" bIns="45720" rtlCol="0" anchor="t">
            <a:spAutoFit/>
          </a:bodyPr>
          <a:lstStyle/>
          <a:p>
            <a:r>
              <a:rPr lang="en-AU" sz="2400" dirty="0">
                <a:solidFill>
                  <a:schemeClr val="bg1"/>
                </a:solidFill>
              </a:rPr>
              <a:t>Aboriginal Languages all over NSW are being revitalised and Aboriginal people are starting to speak their Languages again. </a:t>
            </a:r>
          </a:p>
          <a:p>
            <a:endParaRPr lang="en-AU" sz="2400" dirty="0">
              <a:solidFill>
                <a:schemeClr val="bg1"/>
              </a:solidFill>
            </a:endParaRPr>
          </a:p>
          <a:p>
            <a:r>
              <a:rPr lang="en-AU" sz="2400" u="sng" dirty="0">
                <a:solidFill>
                  <a:schemeClr val="bg1"/>
                </a:solidFill>
              </a:rPr>
              <a:t>Listen to the song </a:t>
            </a:r>
            <a:r>
              <a:rPr lang="en-AU" sz="2400" u="sng" dirty="0" err="1">
                <a:solidFill>
                  <a:schemeClr val="bg1"/>
                </a:solidFill>
              </a:rPr>
              <a:t>Yandool</a:t>
            </a:r>
            <a:r>
              <a:rPr lang="en-AU" sz="2400" u="sng" dirty="0">
                <a:solidFill>
                  <a:schemeClr val="bg1"/>
                </a:solidFill>
              </a:rPr>
              <a:t> by Stiff Gins in Wiradjuri Language. What area in NSW does Wiradjuri Language come from? </a:t>
            </a:r>
            <a:endParaRPr lang="en-AU" sz="2400" u="sng" dirty="0">
              <a:solidFill>
                <a:schemeClr val="bg1"/>
              </a:solidFill>
              <a:cs typeface="Calibri"/>
            </a:endParaRPr>
          </a:p>
          <a:p>
            <a:endParaRPr lang="en-AU" sz="2400" dirty="0">
              <a:solidFill>
                <a:schemeClr val="bg1"/>
              </a:solidFill>
            </a:endParaRPr>
          </a:p>
          <a:p>
            <a:r>
              <a:rPr lang="en-AU" sz="2400" u="sng" dirty="0">
                <a:solidFill>
                  <a:schemeClr val="bg1"/>
                </a:solidFill>
              </a:rPr>
              <a:t>Watch the film Freedom to Speak. How does the Gumbaynggirr </a:t>
            </a:r>
            <a:r>
              <a:rPr lang="en-AU" sz="2400" u="sng" dirty="0" err="1">
                <a:solidFill>
                  <a:schemeClr val="bg1"/>
                </a:solidFill>
              </a:rPr>
              <a:t>Gingana</a:t>
            </a:r>
            <a:r>
              <a:rPr lang="en-AU" sz="2400" u="sng" dirty="0">
                <a:solidFill>
                  <a:schemeClr val="bg1"/>
                </a:solidFill>
              </a:rPr>
              <a:t> Freedom School help to revitalise Gumbaynggirr Language? </a:t>
            </a:r>
          </a:p>
          <a:p>
            <a:endParaRPr lang="en-AU" dirty="0">
              <a:solidFill>
                <a:schemeClr val="bg1"/>
              </a:solidFill>
            </a:endParaRPr>
          </a:p>
        </p:txBody>
      </p:sp>
      <p:pic>
        <p:nvPicPr>
          <p:cNvPr id="3" name="Picture 2" descr="A close-up of a logo&#10;&#10;Description automatically generated">
            <a:extLst>
              <a:ext uri="{FF2B5EF4-FFF2-40B4-BE49-F238E27FC236}">
                <a16:creationId xmlns:a16="http://schemas.microsoft.com/office/drawing/2014/main" id="{F2BFF97D-1703-8740-7554-F4F0A737477E}"/>
              </a:ext>
            </a:extLst>
          </p:cNvPr>
          <p:cNvPicPr>
            <a:picLocks noChangeAspect="1"/>
          </p:cNvPicPr>
          <p:nvPr/>
        </p:nvPicPr>
        <p:blipFill>
          <a:blip r:embed="rId5"/>
          <a:stretch>
            <a:fillRect/>
          </a:stretch>
        </p:blipFill>
        <p:spPr>
          <a:xfrm>
            <a:off x="351437" y="5687125"/>
            <a:ext cx="2269490" cy="909702"/>
          </a:xfrm>
          <a:prstGeom prst="rect">
            <a:avLst/>
          </a:prstGeom>
        </p:spPr>
      </p:pic>
    </p:spTree>
    <p:extLst>
      <p:ext uri="{BB962C8B-B14F-4D97-AF65-F5344CB8AC3E}">
        <p14:creationId xmlns:p14="http://schemas.microsoft.com/office/powerpoint/2010/main" val="99718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0" y="-34637"/>
            <a:ext cx="12315152" cy="6927273"/>
          </a:xfrm>
          <a:prstGeom prst="rect">
            <a:avLst/>
          </a:prstGeom>
        </p:spPr>
      </p:pic>
      <p:sp>
        <p:nvSpPr>
          <p:cNvPr id="5" name="Freeform 7">
            <a:extLst>
              <a:ext uri="{FF2B5EF4-FFF2-40B4-BE49-F238E27FC236}">
                <a16:creationId xmlns:a16="http://schemas.microsoft.com/office/drawing/2014/main" id="{491E3E02-2249-E1EB-30D9-EBC27F68431F}"/>
              </a:ext>
            </a:extLst>
          </p:cNvPr>
          <p:cNvSpPr/>
          <p:nvPr/>
        </p:nvSpPr>
        <p:spPr>
          <a:xfrm>
            <a:off x="351437" y="688060"/>
            <a:ext cx="11296868" cy="2241341"/>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1145161" y="905523"/>
            <a:ext cx="9901678" cy="1541063"/>
          </a:xfrm>
          <a:prstGeom prst="rect">
            <a:avLst/>
          </a:prstGeom>
        </p:spPr>
        <p:txBody>
          <a:bodyPr wrap="square" lIns="0" tIns="0" rIns="0" bIns="0" rtlCol="0" anchor="t">
            <a:spAutoFit/>
          </a:bodyPr>
          <a:lstStyle/>
          <a:p>
            <a:pPr>
              <a:lnSpc>
                <a:spcPts val="4118"/>
              </a:lnSpc>
              <a:spcBef>
                <a:spcPct val="0"/>
              </a:spcBef>
            </a:pPr>
            <a:r>
              <a:rPr lang="en-US" sz="2800" b="1" dirty="0">
                <a:solidFill>
                  <a:srgbClr val="FFFFFF"/>
                </a:solidFill>
                <a:latin typeface="Fira Sans" panose="020B0503050000020004" pitchFamily="34" charset="0"/>
              </a:rPr>
              <a:t>Did you know? </a:t>
            </a:r>
            <a:r>
              <a:rPr lang="en-US" sz="2800" dirty="0">
                <a:solidFill>
                  <a:srgbClr val="FFFFFF"/>
                </a:solidFill>
                <a:latin typeface="Fira Sans" panose="020B0503050000020004" pitchFamily="34" charset="0"/>
              </a:rPr>
              <a:t>Aboriginal Languages are embedded in kinship, songs, stories and ceremony. These are considered a sacred expression of Country and Dreaming.</a:t>
            </a:r>
          </a:p>
        </p:txBody>
      </p:sp>
      <p:pic>
        <p:nvPicPr>
          <p:cNvPr id="4" name="Picture 3" descr="A close-up of a logo&#10;&#10;Description automatically generated">
            <a:extLst>
              <a:ext uri="{FF2B5EF4-FFF2-40B4-BE49-F238E27FC236}">
                <a16:creationId xmlns:a16="http://schemas.microsoft.com/office/drawing/2014/main" id="{39302EA0-8101-5F0B-9B81-625E8A2C8946}"/>
              </a:ext>
            </a:extLst>
          </p:cNvPr>
          <p:cNvPicPr>
            <a:picLocks noChangeAspect="1"/>
          </p:cNvPicPr>
          <p:nvPr/>
        </p:nvPicPr>
        <p:blipFill>
          <a:blip r:embed="rId5"/>
          <a:stretch>
            <a:fillRect/>
          </a:stretch>
        </p:blipFill>
        <p:spPr>
          <a:xfrm>
            <a:off x="351437" y="5687125"/>
            <a:ext cx="2269490" cy="909702"/>
          </a:xfrm>
          <a:prstGeom prst="rect">
            <a:avLst/>
          </a:prstGeom>
        </p:spPr>
      </p:pic>
      <p:sp>
        <p:nvSpPr>
          <p:cNvPr id="9" name="TextBox 8">
            <a:extLst>
              <a:ext uri="{FF2B5EF4-FFF2-40B4-BE49-F238E27FC236}">
                <a16:creationId xmlns:a16="http://schemas.microsoft.com/office/drawing/2014/main" id="{B3DCBB31-F13A-8A34-D63E-E5C85F80C568}"/>
              </a:ext>
            </a:extLst>
          </p:cNvPr>
          <p:cNvSpPr txBox="1"/>
          <p:nvPr/>
        </p:nvSpPr>
        <p:spPr>
          <a:xfrm>
            <a:off x="3138311" y="3429000"/>
            <a:ext cx="8397522" cy="3046988"/>
          </a:xfrm>
          <a:prstGeom prst="rect">
            <a:avLst/>
          </a:prstGeom>
          <a:noFill/>
        </p:spPr>
        <p:txBody>
          <a:bodyPr wrap="square" rtlCol="0">
            <a:spAutoFit/>
          </a:bodyPr>
          <a:lstStyle/>
          <a:p>
            <a:r>
              <a:rPr lang="en-AU" sz="2400" dirty="0">
                <a:solidFill>
                  <a:schemeClr val="bg1"/>
                </a:solidFill>
              </a:rPr>
              <a:t>Aboriginal Language Groups express their stories in their Languages through song and dance. </a:t>
            </a:r>
          </a:p>
          <a:p>
            <a:endParaRPr lang="en-AU" sz="2400" dirty="0">
              <a:solidFill>
                <a:schemeClr val="bg1"/>
              </a:solidFill>
            </a:endParaRPr>
          </a:p>
          <a:p>
            <a:r>
              <a:rPr lang="en-AU" sz="2400" u="sng" dirty="0">
                <a:solidFill>
                  <a:schemeClr val="bg1"/>
                </a:solidFill>
              </a:rPr>
              <a:t>Watch Dance Rites 2021. Can you identify the name of a Dance Group, where are they from and what story is their dance telling?</a:t>
            </a:r>
          </a:p>
          <a:p>
            <a:endParaRPr lang="en-AU" sz="2400" u="sng" dirty="0">
              <a:solidFill>
                <a:schemeClr val="bg1"/>
              </a:solidFill>
            </a:endParaRPr>
          </a:p>
          <a:p>
            <a:r>
              <a:rPr lang="en-AU" sz="2400" u="sng" dirty="0">
                <a:solidFill>
                  <a:schemeClr val="bg1"/>
                </a:solidFill>
              </a:rPr>
              <a:t>What the Language Journeys films. What do Andy and </a:t>
            </a:r>
            <a:r>
              <a:rPr lang="en-AU" sz="2400" u="sng" dirty="0" err="1">
                <a:solidFill>
                  <a:schemeClr val="bg1"/>
                </a:solidFill>
              </a:rPr>
              <a:t>Barkaa</a:t>
            </a:r>
            <a:r>
              <a:rPr lang="en-AU" sz="2400" u="sng" dirty="0">
                <a:solidFill>
                  <a:schemeClr val="bg1"/>
                </a:solidFill>
              </a:rPr>
              <a:t> say about why learning their Language is important?</a:t>
            </a:r>
            <a:endParaRPr lang="en-AU" u="sng" dirty="0">
              <a:solidFill>
                <a:schemeClr val="bg1"/>
              </a:solidFill>
            </a:endParaRPr>
          </a:p>
        </p:txBody>
      </p:sp>
    </p:spTree>
    <p:extLst>
      <p:ext uri="{BB962C8B-B14F-4D97-AF65-F5344CB8AC3E}">
        <p14:creationId xmlns:p14="http://schemas.microsoft.com/office/powerpoint/2010/main" val="324289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123152" y="0"/>
            <a:ext cx="12315152" cy="6927273"/>
          </a:xfrm>
          <a:prstGeom prst="rect">
            <a:avLst/>
          </a:prstGeom>
        </p:spPr>
      </p:pic>
      <p:sp>
        <p:nvSpPr>
          <p:cNvPr id="5" name="Freeform 7">
            <a:extLst>
              <a:ext uri="{FF2B5EF4-FFF2-40B4-BE49-F238E27FC236}">
                <a16:creationId xmlns:a16="http://schemas.microsoft.com/office/drawing/2014/main" id="{B7F99A47-7E65-6544-9E18-3147ED1701D5}"/>
              </a:ext>
            </a:extLst>
          </p:cNvPr>
          <p:cNvSpPr/>
          <p:nvPr/>
        </p:nvSpPr>
        <p:spPr>
          <a:xfrm>
            <a:off x="354374" y="643007"/>
            <a:ext cx="11296868" cy="2108350"/>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870463" y="1106477"/>
            <a:ext cx="10327922" cy="1028871"/>
          </a:xfrm>
          <a:prstGeom prst="rect">
            <a:avLst/>
          </a:prstGeom>
        </p:spPr>
        <p:txBody>
          <a:bodyPr wrap="square" lIns="0" tIns="0" rIns="0" bIns="0" rtlCol="0" anchor="t">
            <a:spAutoFit/>
          </a:bodyPr>
          <a:lstStyle/>
          <a:p>
            <a:pPr>
              <a:lnSpc>
                <a:spcPts val="4118"/>
              </a:lnSpc>
              <a:spcBef>
                <a:spcPct val="0"/>
              </a:spcBef>
            </a:pPr>
            <a:r>
              <a:rPr lang="en-US" sz="3200" b="1" dirty="0">
                <a:solidFill>
                  <a:srgbClr val="FFFFFF"/>
                </a:solidFill>
                <a:latin typeface="Fira Sans" panose="020B0503050000020004" pitchFamily="34" charset="0"/>
              </a:rPr>
              <a:t>Did you know? </a:t>
            </a:r>
            <a:r>
              <a:rPr lang="en-US" sz="3200" dirty="0">
                <a:solidFill>
                  <a:srgbClr val="FFFFFF"/>
                </a:solidFill>
                <a:latin typeface="Fira Sans" panose="020B0503050000020004" pitchFamily="34" charset="0"/>
              </a:rPr>
              <a:t>Many towns, places and even streets around NSW have Aboriginal Language names.</a:t>
            </a:r>
          </a:p>
        </p:txBody>
      </p:sp>
      <p:sp>
        <p:nvSpPr>
          <p:cNvPr id="2" name="TextBox 1">
            <a:extLst>
              <a:ext uri="{FF2B5EF4-FFF2-40B4-BE49-F238E27FC236}">
                <a16:creationId xmlns:a16="http://schemas.microsoft.com/office/drawing/2014/main" id="{5485257E-B436-C846-C7CE-E0BDBFF1C1C6}"/>
              </a:ext>
            </a:extLst>
          </p:cNvPr>
          <p:cNvSpPr txBox="1"/>
          <p:nvPr/>
        </p:nvSpPr>
        <p:spPr>
          <a:xfrm>
            <a:off x="3138311" y="3429000"/>
            <a:ext cx="8397522" cy="3046988"/>
          </a:xfrm>
          <a:prstGeom prst="rect">
            <a:avLst/>
          </a:prstGeom>
          <a:noFill/>
        </p:spPr>
        <p:txBody>
          <a:bodyPr wrap="square" rtlCol="0">
            <a:spAutoFit/>
          </a:bodyPr>
          <a:lstStyle/>
          <a:p>
            <a:r>
              <a:rPr lang="en-AU" sz="2400" dirty="0">
                <a:solidFill>
                  <a:schemeClr val="bg1"/>
                </a:solidFill>
              </a:rPr>
              <a:t>Placenames might use the original name of an area, or a word or phrase in an Aboriginal Language can be given to a new place.</a:t>
            </a:r>
          </a:p>
          <a:p>
            <a:endParaRPr lang="en-AU" sz="2400" dirty="0">
              <a:solidFill>
                <a:schemeClr val="bg1"/>
              </a:solidFill>
            </a:endParaRPr>
          </a:p>
          <a:p>
            <a:r>
              <a:rPr lang="en-AU" sz="2400" u="sng" dirty="0">
                <a:solidFill>
                  <a:schemeClr val="bg1"/>
                </a:solidFill>
              </a:rPr>
              <a:t>Watch the </a:t>
            </a:r>
            <a:r>
              <a:rPr lang="en-AU" sz="2400" u="sng" dirty="0" err="1">
                <a:solidFill>
                  <a:schemeClr val="bg1"/>
                </a:solidFill>
              </a:rPr>
              <a:t>Marrambidya</a:t>
            </a:r>
            <a:r>
              <a:rPr lang="en-AU" sz="2400" u="sng" dirty="0">
                <a:solidFill>
                  <a:schemeClr val="bg1"/>
                </a:solidFill>
              </a:rPr>
              <a:t> Bila film. Where did the name </a:t>
            </a:r>
            <a:r>
              <a:rPr lang="en-AU" sz="2400" u="sng" dirty="0" err="1">
                <a:solidFill>
                  <a:schemeClr val="bg1"/>
                </a:solidFill>
              </a:rPr>
              <a:t>Marrambidya</a:t>
            </a:r>
            <a:r>
              <a:rPr lang="en-AU" sz="2400" u="sng" dirty="0">
                <a:solidFill>
                  <a:schemeClr val="bg1"/>
                </a:solidFill>
              </a:rPr>
              <a:t> Bila come from? </a:t>
            </a:r>
          </a:p>
          <a:p>
            <a:endParaRPr lang="en-AU" sz="2400" u="sng" dirty="0">
              <a:solidFill>
                <a:schemeClr val="bg1"/>
              </a:solidFill>
            </a:endParaRPr>
          </a:p>
          <a:p>
            <a:r>
              <a:rPr lang="en-AU" sz="2400" u="sng" dirty="0">
                <a:solidFill>
                  <a:schemeClr val="bg1"/>
                </a:solidFill>
              </a:rPr>
              <a:t>Can you think of any places in your local area that might have been named in an Aboriginal Language? </a:t>
            </a:r>
            <a:endParaRPr lang="en-AU" u="sng" dirty="0">
              <a:solidFill>
                <a:schemeClr val="bg1"/>
              </a:solidFill>
            </a:endParaRPr>
          </a:p>
        </p:txBody>
      </p:sp>
      <p:pic>
        <p:nvPicPr>
          <p:cNvPr id="4" name="Picture 3" descr="A close-up of a logo&#10;&#10;Description automatically generated">
            <a:extLst>
              <a:ext uri="{FF2B5EF4-FFF2-40B4-BE49-F238E27FC236}">
                <a16:creationId xmlns:a16="http://schemas.microsoft.com/office/drawing/2014/main" id="{5A845D25-F926-CD14-20C0-CC81D77E3395}"/>
              </a:ext>
            </a:extLst>
          </p:cNvPr>
          <p:cNvPicPr>
            <a:picLocks noChangeAspect="1"/>
          </p:cNvPicPr>
          <p:nvPr/>
        </p:nvPicPr>
        <p:blipFill>
          <a:blip r:embed="rId5"/>
          <a:stretch>
            <a:fillRect/>
          </a:stretch>
        </p:blipFill>
        <p:spPr>
          <a:xfrm>
            <a:off x="351437" y="5687125"/>
            <a:ext cx="2269490" cy="909702"/>
          </a:xfrm>
          <a:prstGeom prst="rect">
            <a:avLst/>
          </a:prstGeom>
        </p:spPr>
      </p:pic>
    </p:spTree>
    <p:extLst>
      <p:ext uri="{BB962C8B-B14F-4D97-AF65-F5344CB8AC3E}">
        <p14:creationId xmlns:p14="http://schemas.microsoft.com/office/powerpoint/2010/main" val="327545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a circular design&#10;&#10;Description automatically generated">
            <a:extLst>
              <a:ext uri="{FF2B5EF4-FFF2-40B4-BE49-F238E27FC236}">
                <a16:creationId xmlns:a16="http://schemas.microsoft.com/office/drawing/2014/main" id="{B74178FD-DD8B-C246-993C-6851A0FEAF66}"/>
              </a:ext>
            </a:extLst>
          </p:cNvPr>
          <p:cNvPicPr>
            <a:picLocks noChangeAspect="1"/>
          </p:cNvPicPr>
          <p:nvPr/>
        </p:nvPicPr>
        <p:blipFill>
          <a:blip r:embed="rId2"/>
          <a:stretch>
            <a:fillRect/>
          </a:stretch>
        </p:blipFill>
        <p:spPr>
          <a:xfrm>
            <a:off x="-61576" y="0"/>
            <a:ext cx="12315152" cy="6927273"/>
          </a:xfrm>
          <a:prstGeom prst="rect">
            <a:avLst/>
          </a:prstGeom>
        </p:spPr>
      </p:pic>
      <p:sp>
        <p:nvSpPr>
          <p:cNvPr id="6" name="Freeform 7">
            <a:extLst>
              <a:ext uri="{FF2B5EF4-FFF2-40B4-BE49-F238E27FC236}">
                <a16:creationId xmlns:a16="http://schemas.microsoft.com/office/drawing/2014/main" id="{15031B08-8A3F-30E4-DB3A-5DC20F852216}"/>
              </a:ext>
            </a:extLst>
          </p:cNvPr>
          <p:cNvSpPr/>
          <p:nvPr/>
        </p:nvSpPr>
        <p:spPr>
          <a:xfrm>
            <a:off x="238965" y="261173"/>
            <a:ext cx="11296868" cy="2328501"/>
          </a:xfrm>
          <a:custGeom>
            <a:avLst/>
            <a:gdLst/>
            <a:ahLst/>
            <a:cxnLst/>
            <a:rect l="l" t="t" r="r" b="b"/>
            <a:pathLst>
              <a:path w="9618627" h="2752055">
                <a:moveTo>
                  <a:pt x="0" y="0"/>
                </a:moveTo>
                <a:lnTo>
                  <a:pt x="9618627" y="0"/>
                </a:lnTo>
                <a:lnTo>
                  <a:pt x="9618627" y="2752055"/>
                </a:lnTo>
                <a:lnTo>
                  <a:pt x="0" y="27520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9">
            <a:extLst>
              <a:ext uri="{FF2B5EF4-FFF2-40B4-BE49-F238E27FC236}">
                <a16:creationId xmlns:a16="http://schemas.microsoft.com/office/drawing/2014/main" id="{CFF3FEA8-1472-AA0A-452D-D2C7B488AC8E}"/>
              </a:ext>
            </a:extLst>
          </p:cNvPr>
          <p:cNvSpPr txBox="1"/>
          <p:nvPr/>
        </p:nvSpPr>
        <p:spPr>
          <a:xfrm>
            <a:off x="932039" y="910987"/>
            <a:ext cx="10327922" cy="1028871"/>
          </a:xfrm>
          <a:prstGeom prst="rect">
            <a:avLst/>
          </a:prstGeom>
        </p:spPr>
        <p:txBody>
          <a:bodyPr wrap="square" lIns="0" tIns="0" rIns="0" bIns="0" rtlCol="0" anchor="t">
            <a:spAutoFit/>
          </a:bodyPr>
          <a:lstStyle/>
          <a:p>
            <a:pPr>
              <a:lnSpc>
                <a:spcPts val="4118"/>
              </a:lnSpc>
              <a:spcBef>
                <a:spcPct val="0"/>
              </a:spcBef>
            </a:pPr>
            <a:r>
              <a:rPr lang="en-US" sz="3200" b="1" dirty="0">
                <a:latin typeface="Fira Sans" panose="020B0503050000020004" pitchFamily="34" charset="0"/>
              </a:rPr>
              <a:t>Did you know? </a:t>
            </a:r>
            <a:r>
              <a:rPr lang="en-US" sz="3200" dirty="0">
                <a:latin typeface="Fira Sans" panose="020B0503050000020004" pitchFamily="34" charset="0"/>
              </a:rPr>
              <a:t>Aboriginal Languages use different sounds and pronunciations to Australian English. </a:t>
            </a:r>
          </a:p>
        </p:txBody>
      </p:sp>
      <p:sp>
        <p:nvSpPr>
          <p:cNvPr id="2" name="TextBox 1">
            <a:extLst>
              <a:ext uri="{FF2B5EF4-FFF2-40B4-BE49-F238E27FC236}">
                <a16:creationId xmlns:a16="http://schemas.microsoft.com/office/drawing/2014/main" id="{1D6836BC-435C-A02B-AC68-5146B8D8D5F3}"/>
              </a:ext>
            </a:extLst>
          </p:cNvPr>
          <p:cNvSpPr txBox="1"/>
          <p:nvPr/>
        </p:nvSpPr>
        <p:spPr>
          <a:xfrm>
            <a:off x="3138311" y="3429000"/>
            <a:ext cx="8397522" cy="738664"/>
          </a:xfrm>
          <a:prstGeom prst="rect">
            <a:avLst/>
          </a:prstGeom>
          <a:noFill/>
        </p:spPr>
        <p:txBody>
          <a:bodyPr wrap="square" rtlCol="0">
            <a:spAutoFit/>
          </a:bodyPr>
          <a:lstStyle/>
          <a:p>
            <a:endParaRPr lang="en-AU" sz="2400" dirty="0">
              <a:solidFill>
                <a:schemeClr val="bg1"/>
              </a:solidFill>
            </a:endParaRPr>
          </a:p>
          <a:p>
            <a:endParaRPr lang="en-AU" dirty="0">
              <a:solidFill>
                <a:schemeClr val="bg1"/>
              </a:solidFill>
            </a:endParaRPr>
          </a:p>
        </p:txBody>
      </p:sp>
      <p:pic>
        <p:nvPicPr>
          <p:cNvPr id="3" name="Picture 2" descr="A close-up of a logo&#10;&#10;Description automatically generated">
            <a:extLst>
              <a:ext uri="{FF2B5EF4-FFF2-40B4-BE49-F238E27FC236}">
                <a16:creationId xmlns:a16="http://schemas.microsoft.com/office/drawing/2014/main" id="{F2BFF97D-1703-8740-7554-F4F0A737477E}"/>
              </a:ext>
            </a:extLst>
          </p:cNvPr>
          <p:cNvPicPr>
            <a:picLocks noChangeAspect="1"/>
          </p:cNvPicPr>
          <p:nvPr/>
        </p:nvPicPr>
        <p:blipFill>
          <a:blip r:embed="rId5"/>
          <a:stretch>
            <a:fillRect/>
          </a:stretch>
        </p:blipFill>
        <p:spPr>
          <a:xfrm>
            <a:off x="351437" y="5687125"/>
            <a:ext cx="2269490" cy="909702"/>
          </a:xfrm>
          <a:prstGeom prst="rect">
            <a:avLst/>
          </a:prstGeom>
        </p:spPr>
      </p:pic>
      <p:sp>
        <p:nvSpPr>
          <p:cNvPr id="9" name="TextBox 8">
            <a:extLst>
              <a:ext uri="{FF2B5EF4-FFF2-40B4-BE49-F238E27FC236}">
                <a16:creationId xmlns:a16="http://schemas.microsoft.com/office/drawing/2014/main" id="{1D89366F-ADBE-EBB4-2271-2C6A80079B18}"/>
              </a:ext>
            </a:extLst>
          </p:cNvPr>
          <p:cNvSpPr txBox="1"/>
          <p:nvPr/>
        </p:nvSpPr>
        <p:spPr>
          <a:xfrm>
            <a:off x="2928135" y="2668297"/>
            <a:ext cx="8607698" cy="3785652"/>
          </a:xfrm>
          <a:prstGeom prst="rect">
            <a:avLst/>
          </a:prstGeom>
          <a:noFill/>
        </p:spPr>
        <p:txBody>
          <a:bodyPr wrap="square" rtlCol="0">
            <a:spAutoFit/>
          </a:bodyPr>
          <a:lstStyle/>
          <a:p>
            <a:r>
              <a:rPr lang="en-AU" sz="2400" dirty="0">
                <a:solidFill>
                  <a:schemeClr val="bg1"/>
                </a:solidFill>
              </a:rPr>
              <a:t>For example, many Aboriginal Languages roll the letter ‘</a:t>
            </a:r>
            <a:r>
              <a:rPr lang="en-AU" sz="2400" dirty="0" err="1">
                <a:solidFill>
                  <a:schemeClr val="bg1"/>
                </a:solidFill>
              </a:rPr>
              <a:t>rr</a:t>
            </a:r>
            <a:r>
              <a:rPr lang="en-AU" sz="2400" dirty="0">
                <a:solidFill>
                  <a:schemeClr val="bg1"/>
                </a:solidFill>
              </a:rPr>
              <a:t>’ to make a trill sound. This is done by vibrating the tongue behind the top of the teeth. Other Languages use the ‘ng’ sound found in words like ‘singer’ at the start of their words. </a:t>
            </a:r>
          </a:p>
          <a:p>
            <a:endParaRPr lang="en-AU" sz="2400" dirty="0">
              <a:solidFill>
                <a:schemeClr val="bg1"/>
              </a:solidFill>
            </a:endParaRPr>
          </a:p>
          <a:p>
            <a:r>
              <a:rPr lang="en-AU" sz="2400" u="sng" dirty="0">
                <a:solidFill>
                  <a:schemeClr val="bg1"/>
                </a:solidFill>
              </a:rPr>
              <a:t>Listen to some of the Language sounds on the 50 Words Project and the Common Sounds video. </a:t>
            </a:r>
          </a:p>
          <a:p>
            <a:endParaRPr lang="en-AU" sz="2400" u="sng" dirty="0">
              <a:solidFill>
                <a:schemeClr val="bg1"/>
              </a:solidFill>
            </a:endParaRPr>
          </a:p>
          <a:p>
            <a:r>
              <a:rPr lang="en-AU" sz="2400" u="sng" dirty="0">
                <a:solidFill>
                  <a:schemeClr val="bg1"/>
                </a:solidFill>
              </a:rPr>
              <a:t>Watch the Common Sounds in Our Languages film. Have a go at making </a:t>
            </a:r>
            <a:r>
              <a:rPr lang="en-AU" sz="2400" u="sng" dirty="0" err="1">
                <a:solidFill>
                  <a:schemeClr val="bg1"/>
                </a:solidFill>
              </a:rPr>
              <a:t>rr</a:t>
            </a:r>
            <a:r>
              <a:rPr lang="en-AU" sz="2400" u="sng" dirty="0">
                <a:solidFill>
                  <a:schemeClr val="bg1"/>
                </a:solidFill>
              </a:rPr>
              <a:t> and ng sounds. Trying to say ‘</a:t>
            </a:r>
            <a:r>
              <a:rPr lang="en-AU" sz="2400" u="sng" dirty="0" err="1">
                <a:solidFill>
                  <a:schemeClr val="bg1"/>
                </a:solidFill>
              </a:rPr>
              <a:t>rra</a:t>
            </a:r>
            <a:r>
              <a:rPr lang="en-AU" sz="2400" u="sng" dirty="0">
                <a:solidFill>
                  <a:schemeClr val="bg1"/>
                </a:solidFill>
              </a:rPr>
              <a:t>’ and ‘</a:t>
            </a:r>
            <a:r>
              <a:rPr lang="en-AU" sz="2400" u="sng" dirty="0" err="1">
                <a:solidFill>
                  <a:schemeClr val="bg1"/>
                </a:solidFill>
              </a:rPr>
              <a:t>nga</a:t>
            </a:r>
            <a:r>
              <a:rPr lang="en-AU" sz="2400" u="sng" dirty="0">
                <a:solidFill>
                  <a:schemeClr val="bg1"/>
                </a:solidFill>
              </a:rPr>
              <a:t>’. </a:t>
            </a:r>
          </a:p>
        </p:txBody>
      </p:sp>
    </p:spTree>
    <p:extLst>
      <p:ext uri="{BB962C8B-B14F-4D97-AF65-F5344CB8AC3E}">
        <p14:creationId xmlns:p14="http://schemas.microsoft.com/office/powerpoint/2010/main" val="3376976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545</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Fira Sans</vt:lpstr>
      <vt:lpstr>Office Theme</vt:lpstr>
      <vt:lpstr>Getting to know NSW Aboriginal Languages   Languages Alive, Culture Thrives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Tylah Mundine</dc:creator>
  <cp:lastModifiedBy>Clare McHugh</cp:lastModifiedBy>
  <cp:revision>9</cp:revision>
  <dcterms:created xsi:type="dcterms:W3CDTF">2023-10-06T02:56:33Z</dcterms:created>
  <dcterms:modified xsi:type="dcterms:W3CDTF">2023-10-24T04:13:59Z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214476-0a12-4e5a-9f69-27718960d391_Enabled">
    <vt:lpwstr>true</vt:lpwstr>
  </property>
  <property fmtid="{D5CDD505-2E9C-101B-9397-08002B2CF9AE}" pid="3" name="MSIP_Label_a6214476-0a12-4e5a-9f69-27718960d391_SetDate">
    <vt:lpwstr>2023-10-10T00:13:01Z</vt:lpwstr>
  </property>
  <property fmtid="{D5CDD505-2E9C-101B-9397-08002B2CF9AE}" pid="4" name="MSIP_Label_a6214476-0a12-4e5a-9f69-27718960d391_Method">
    <vt:lpwstr>Standard</vt:lpwstr>
  </property>
  <property fmtid="{D5CDD505-2E9C-101B-9397-08002B2CF9AE}" pid="5" name="MSIP_Label_a6214476-0a12-4e5a-9f69-27718960d391_Name">
    <vt:lpwstr>OFFICIAL</vt:lpwstr>
  </property>
  <property fmtid="{D5CDD505-2E9C-101B-9397-08002B2CF9AE}" pid="6" name="MSIP_Label_a6214476-0a12-4e5a-9f69-27718960d391_SiteId">
    <vt:lpwstr>1ef97a68-e8ab-44ed-a16d-b579fe2d7cd8</vt:lpwstr>
  </property>
  <property fmtid="{D5CDD505-2E9C-101B-9397-08002B2CF9AE}" pid="7" name="MSIP_Label_a6214476-0a12-4e5a-9f69-27718960d391_ActionId">
    <vt:lpwstr>b57dba6a-ec14-4c59-b1b5-41e88e0d9b96</vt:lpwstr>
  </property>
  <property fmtid="{D5CDD505-2E9C-101B-9397-08002B2CF9AE}" pid="8" name="MSIP_Label_a6214476-0a12-4e5a-9f69-27718960d391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ies>
</file>